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59" r:id="rId5"/>
    <p:sldId id="267" r:id="rId6"/>
    <p:sldId id="260" r:id="rId7"/>
    <p:sldId id="268" r:id="rId8"/>
    <p:sldId id="262" r:id="rId9"/>
    <p:sldId id="264" r:id="rId10"/>
    <p:sldId id="265" r:id="rId11"/>
    <p:sldId id="266" r:id="rId12"/>
    <p:sldId id="269" r:id="rId13"/>
    <p:sldId id="273" r:id="rId14"/>
    <p:sldId id="271" r:id="rId15"/>
    <p:sldId id="272" r:id="rId16"/>
    <p:sldId id="275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80F7-C101-4507-8B03-CCC4212CEFAC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0926-768C-4F3A-956A-775FAEA8D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80F7-C101-4507-8B03-CCC4212CEFAC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0926-768C-4F3A-956A-775FAEA8D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80F7-C101-4507-8B03-CCC4212CEFAC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0926-768C-4F3A-956A-775FAEA8D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80F7-C101-4507-8B03-CCC4212CEFAC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0926-768C-4F3A-956A-775FAEA8D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80F7-C101-4507-8B03-CCC4212CEFAC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0926-768C-4F3A-956A-775FAEA8D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80F7-C101-4507-8B03-CCC4212CEFAC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0926-768C-4F3A-956A-775FAEA8D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80F7-C101-4507-8B03-CCC4212CEFAC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0926-768C-4F3A-956A-775FAEA8D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80F7-C101-4507-8B03-CCC4212CEFAC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0926-768C-4F3A-956A-775FAEA8D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80F7-C101-4507-8B03-CCC4212CEFAC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0926-768C-4F3A-956A-775FAEA8D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80F7-C101-4507-8B03-CCC4212CEFAC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0926-768C-4F3A-956A-775FAEA8D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80F7-C101-4507-8B03-CCC4212CEFAC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C0926-768C-4F3A-956A-775FAEA8D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080F7-C101-4507-8B03-CCC4212CEFAC}" type="datetimeFigureOut">
              <a:rPr lang="ru-RU" smtClean="0"/>
              <a:pPr/>
              <a:t>30.04.2017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C0926-768C-4F3A-956A-775FAEA8D4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allyslide.com/thumbs/1e927a0c80731bb9dffc5b72f625cdb0/img1.jpg"/>
          <p:cNvPicPr>
            <a:picLocks noChangeAspect="1" noChangeArrowheads="1"/>
          </p:cNvPicPr>
          <p:nvPr/>
        </p:nvPicPr>
        <p:blipFill>
          <a:blip r:embed="rId2" cstate="print"/>
          <a:srcRect t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1357298"/>
            <a:ext cx="61436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8000"/>
                </a:solidFill>
                <a:latin typeface="Arial Black" pitchFamily="34" charset="0"/>
              </a:rPr>
              <a:t>Кейс-технология</a:t>
            </a:r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  <a:latin typeface="Arial Black" pitchFamily="34" charset="0"/>
              </a:rPr>
              <a:t>Тема </a:t>
            </a: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 Black" pitchFamily="34" charset="0"/>
              </a:rPr>
              <a:t>«Весна пришла»</a:t>
            </a:r>
            <a:endParaRPr lang="ru-RU" sz="44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3.rl0.ru/b25d3698c259071ff4c83eeee98102dc/c626x438/image.freepik.com/free-photo/no-translate-detected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786874" cy="628654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sadbershet.ucoz.ru/_si/0/39007424.jpg"/>
          <p:cNvPicPr>
            <a:picLocks noChangeAspect="1" noChangeArrowheads="1"/>
          </p:cNvPicPr>
          <p:nvPr/>
        </p:nvPicPr>
        <p:blipFill>
          <a:blip r:embed="rId3" cstate="print"/>
          <a:srcRect b="7143"/>
          <a:stretch>
            <a:fillRect/>
          </a:stretch>
        </p:blipFill>
        <p:spPr bwMode="auto">
          <a:xfrm>
            <a:off x="3428992" y="2928934"/>
            <a:ext cx="2071702" cy="2643206"/>
          </a:xfrm>
          <a:prstGeom prst="rect">
            <a:avLst/>
          </a:prstGeom>
          <a:noFill/>
        </p:spPr>
      </p:pic>
      <p:pic>
        <p:nvPicPr>
          <p:cNvPr id="24582" name="Picture 6" descr="http://file.mobilmusic.ru/d8/13/b5/536389-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928934"/>
            <a:ext cx="2089560" cy="2786081"/>
          </a:xfrm>
          <a:prstGeom prst="rect">
            <a:avLst/>
          </a:prstGeom>
          <a:noFill/>
        </p:spPr>
      </p:pic>
      <p:pic>
        <p:nvPicPr>
          <p:cNvPr id="24584" name="Picture 8" descr="http://333v.ru/uploads/66/66c7ab216c039d1cd8ac09753657736d.jpg"/>
          <p:cNvPicPr>
            <a:picLocks noChangeAspect="1" noChangeArrowheads="1"/>
          </p:cNvPicPr>
          <p:nvPr/>
        </p:nvPicPr>
        <p:blipFill>
          <a:blip r:embed="rId5" cstate="print"/>
          <a:srcRect l="45370" r="1389"/>
          <a:stretch>
            <a:fillRect/>
          </a:stretch>
        </p:blipFill>
        <p:spPr bwMode="auto">
          <a:xfrm>
            <a:off x="5929322" y="2928934"/>
            <a:ext cx="2069056" cy="25717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2928934"/>
            <a:ext cx="2071702" cy="257176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2928934"/>
            <a:ext cx="2071702" cy="257176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29322" y="2928934"/>
            <a:ext cx="2071702" cy="264320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500042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Покажи  весенние проталины 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3.rl0.ru/b25d3698c259071ff4c83eeee98102dc/c626x438/image.freepik.com/free-photo/no-translate-detected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00042"/>
            <a:ext cx="6072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Пробуждение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Наступила весна, просыпаются звери, которые всю зиму спали.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Поставь возле этих животных галочки. </a:t>
            </a:r>
          </a:p>
        </p:txBody>
      </p:sp>
      <p:pic>
        <p:nvPicPr>
          <p:cNvPr id="23554" name="Picture 2" descr="http://hvatalkin.ru/cr_images/mimages/96orig-ezh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643446"/>
            <a:ext cx="1824356" cy="1357322"/>
          </a:xfrm>
          <a:prstGeom prst="rect">
            <a:avLst/>
          </a:prstGeom>
          <a:noFill/>
        </p:spPr>
      </p:pic>
      <p:pic>
        <p:nvPicPr>
          <p:cNvPr id="23556" name="Picture 4" descr="http://border-terrier.com.ua/storage/images/1ac75b38731366b6eeaf52652b7255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857496"/>
            <a:ext cx="2158558" cy="1000132"/>
          </a:xfrm>
          <a:prstGeom prst="rect">
            <a:avLst/>
          </a:prstGeom>
          <a:noFill/>
        </p:spPr>
      </p:pic>
      <p:pic>
        <p:nvPicPr>
          <p:cNvPr id="23558" name="Picture 6" descr="http://letnews.ru/wp-content/uploads/2015/05/14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643182"/>
            <a:ext cx="1974708" cy="1214446"/>
          </a:xfrm>
          <a:prstGeom prst="rect">
            <a:avLst/>
          </a:prstGeom>
          <a:noFill/>
        </p:spPr>
      </p:pic>
      <p:pic>
        <p:nvPicPr>
          <p:cNvPr id="23560" name="Picture 8" descr="http://data18.i.gallery.ru/albums/gallery/431618-8ae08-93130261-m750x740-uf699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643445"/>
            <a:ext cx="1785950" cy="1290647"/>
          </a:xfrm>
          <a:prstGeom prst="rect">
            <a:avLst/>
          </a:prstGeom>
          <a:noFill/>
        </p:spPr>
      </p:pic>
      <p:pic>
        <p:nvPicPr>
          <p:cNvPr id="23562" name="Picture 10" descr="https://im2-tub-ru.yandex.net/i?id=f30448b64e4f1154da8968b6b1435bc9&amp;n=33&amp;h=215&amp;w=2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4643446"/>
            <a:ext cx="1428760" cy="1428761"/>
          </a:xfrm>
          <a:prstGeom prst="rect">
            <a:avLst/>
          </a:prstGeom>
          <a:noFill/>
        </p:spPr>
      </p:pic>
      <p:pic>
        <p:nvPicPr>
          <p:cNvPr id="23564" name="Picture 12" descr="http://dogs-dog.lh1.in/images/nevedomy/belka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2500306"/>
            <a:ext cx="1579156" cy="150019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142852"/>
            <a:ext cx="8786874" cy="628654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643042" y="4000504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358082" y="6000768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00562" y="607220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85918" y="607220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143768" y="4071942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429124" y="4071942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2643182"/>
            <a:ext cx="2000264" cy="12144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28662" y="4714884"/>
            <a:ext cx="2000264" cy="1285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86512" y="2857496"/>
            <a:ext cx="2143140" cy="10001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86182" y="2500306"/>
            <a:ext cx="1571636" cy="15001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643306" y="4643446"/>
            <a:ext cx="1857388" cy="13573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572264" y="4643446"/>
            <a:ext cx="1785950" cy="1285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3.rl0.ru/b25d3698c259071ff4c83eeee98102dc/c626x438/image.freepik.com/free-photo/no-translate-detected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786874" cy="628654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http://savepic.su/1648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143116"/>
            <a:ext cx="2252496" cy="1500198"/>
          </a:xfrm>
          <a:prstGeom prst="rect">
            <a:avLst/>
          </a:prstGeom>
          <a:noFill/>
        </p:spPr>
      </p:pic>
      <p:pic>
        <p:nvPicPr>
          <p:cNvPr id="27652" name="Picture 4" descr="https://thumbs.dreamstime.com/z/%D0%BF%D1%82%D0%B8%D1%86%D0%B0-bullfinch-%D0%B7%D0%B8%D0%BC%D1%8B-36459651.jpg"/>
          <p:cNvPicPr>
            <a:picLocks noChangeAspect="1" noChangeArrowheads="1"/>
          </p:cNvPicPr>
          <p:nvPr/>
        </p:nvPicPr>
        <p:blipFill>
          <a:blip r:embed="rId4" cstate="print"/>
          <a:srcRect b="6668"/>
          <a:stretch>
            <a:fillRect/>
          </a:stretch>
        </p:blipFill>
        <p:spPr bwMode="auto">
          <a:xfrm>
            <a:off x="785786" y="4143380"/>
            <a:ext cx="1857388" cy="1680200"/>
          </a:xfrm>
          <a:prstGeom prst="rect">
            <a:avLst/>
          </a:prstGeom>
          <a:noFill/>
        </p:spPr>
      </p:pic>
      <p:pic>
        <p:nvPicPr>
          <p:cNvPr id="27654" name="Picture 6" descr="http://graphnet.ru/images/1871969_vorona-kartin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286256"/>
            <a:ext cx="1857388" cy="1459637"/>
          </a:xfrm>
          <a:prstGeom prst="rect">
            <a:avLst/>
          </a:prstGeom>
          <a:noFill/>
        </p:spPr>
      </p:pic>
      <p:pic>
        <p:nvPicPr>
          <p:cNvPr id="27656" name="Picture 8" descr="http://www.zooclub.ru/skat/img.php?w=650&amp;h=600&amp;img=./attach/sim/50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4214818"/>
            <a:ext cx="1643074" cy="1637598"/>
          </a:xfrm>
          <a:prstGeom prst="rect">
            <a:avLst/>
          </a:prstGeom>
          <a:noFill/>
        </p:spPr>
      </p:pic>
      <p:pic>
        <p:nvPicPr>
          <p:cNvPr id="27658" name="Picture 10" descr="http://mamaschool.ru/wp-content/uploads/2013/01/skvore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1857364"/>
            <a:ext cx="1643074" cy="17839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62" y="378619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578645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Снегирь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6182" y="378619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Ласточка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578645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Ворона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7620" y="585789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Стриж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500042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Назови какие птицы прилетают весной? </a:t>
            </a:r>
          </a:p>
        </p:txBody>
      </p:sp>
      <p:pic>
        <p:nvPicPr>
          <p:cNvPr id="15" name="Picture 4" descr="http://cdn01.ru/files/users/images/b4/72/b472d503747597f61190eaf100f336c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2000240"/>
            <a:ext cx="2074767" cy="157163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572264" y="371475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857364"/>
            <a:ext cx="1643074" cy="17859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86512" y="2000240"/>
            <a:ext cx="2071702" cy="15716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57224" y="4357694"/>
            <a:ext cx="1785950" cy="15001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2143116"/>
            <a:ext cx="2286016" cy="15001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14744" y="4214818"/>
            <a:ext cx="1643074" cy="164307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429388" y="4286256"/>
            <a:ext cx="1857388" cy="142876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03.rl0.ru/b25d3698c259071ff4c83eeee98102dc/c626x438/image.freepik.com/free-photo/no-translate-detected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http://www.litceymos.ru/itbeitb/%D0%97%D0%B0%D0%B3%D0%B0%D0%B4%D0%BA%D0%B8+%D0%BF%D1%80%D0%BE+%D0%BF%D0%B5%D1%80%D0%B5%D0%BB%D0%B5%D1%82%D0%BD%D1%8B%D1%85+%D0%BF%D1%82%D0%B8%D1%86b/img9.jpg"/>
          <p:cNvPicPr>
            <a:picLocks noChangeAspect="1" noChangeArrowheads="1"/>
          </p:cNvPicPr>
          <p:nvPr/>
        </p:nvPicPr>
        <p:blipFill>
          <a:blip r:embed="rId3" cstate="print"/>
          <a:srcRect t="56705"/>
          <a:stretch>
            <a:fillRect/>
          </a:stretch>
        </p:blipFill>
        <p:spPr bwMode="auto">
          <a:xfrm>
            <a:off x="1571604" y="3643314"/>
            <a:ext cx="6215106" cy="20181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786874" cy="628654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00042"/>
            <a:ext cx="6072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Отгадай загадку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643314"/>
            <a:ext cx="6215106" cy="200026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5786" y="1500174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Он весной поёт красиво,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Звонко , весело , игриво!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Угадай-ка поскорей,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Что за птица? ….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3.rl0.ru/b25d3698c259071ff4c83eeee98102dc/c626x438/image.freepik.com/free-photo/no-translate-detected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786874" cy="628654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://i.razvitie-k.ru/u/d8/b7e4d20d6cc93d73247995002b0a90/+/cmF6dml0aWUtay5ydQ==!mysh-korabl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857364"/>
            <a:ext cx="4429155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Помоги мышонку доплыть до острова по ручейку так чтобы кошка не схватила его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857364"/>
            <a:ext cx="4429156" cy="442915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3.rl0.ru/b25d3698c259071ff4c83eeee98102dc/c626x438/image.freepik.com/free-photo/no-translate-detected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715436" cy="628654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http://d1.endata.cx/data/games/46651/37__4034f396b6b2ed5b82008d4b40f16394b5dc0e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757084"/>
            <a:ext cx="5857916" cy="23865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428604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Arial Black" pitchFamily="34" charset="0"/>
              </a:rPr>
              <a:t>Разгадай ребус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0166" y="1428736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Из - под снега побежал,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Заворчал и зажурчал. 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Я кораблик смастерю,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И Ему я подарю.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 блеске солнечных лучей</a:t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Унесёт его ... . (Ручей)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3786190"/>
            <a:ext cx="5929354" cy="235745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03.rl0.ru/b25d3698c259071ff4c83eeee98102dc/c626x438/image.freepik.com/free-photo/no-translate-detected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https://im2-tub-ru.yandex.net/i?id=5f0d915da16d8217c823b9a59dd0dc7b&amp;n=33&amp;h=215&amp;w=2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256"/>
            <a:ext cx="2105025" cy="20478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142852"/>
            <a:ext cx="8786874" cy="628654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00298" y="357166"/>
          <a:ext cx="4143400" cy="4688728"/>
        </p:xfrm>
        <a:graphic>
          <a:graphicData uri="http://schemas.openxmlformats.org/drawingml/2006/table">
            <a:tbl>
              <a:tblPr/>
              <a:tblGrid>
                <a:gridCol w="414340"/>
                <a:gridCol w="371474"/>
                <a:gridCol w="457206"/>
                <a:gridCol w="414340"/>
                <a:gridCol w="414340"/>
                <a:gridCol w="414340"/>
                <a:gridCol w="414340"/>
                <a:gridCol w="414340"/>
                <a:gridCol w="414340"/>
                <a:gridCol w="414340"/>
              </a:tblGrid>
              <a:tr h="22185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3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71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85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28860" y="785794"/>
            <a:ext cx="3857652" cy="378621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42860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По вертикали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7884" y="50004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По Горизонтали </a:t>
            </a:r>
          </a:p>
        </p:txBody>
      </p:sp>
      <p:pic>
        <p:nvPicPr>
          <p:cNvPr id="29700" name="Picture 4" descr="http://otvet.imgsmail.ru/download/f26df1e6e99255f2a2231e5708cf7305_h-5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928670"/>
            <a:ext cx="928694" cy="1189029"/>
          </a:xfrm>
          <a:prstGeom prst="rect">
            <a:avLst/>
          </a:prstGeom>
          <a:noFill/>
        </p:spPr>
      </p:pic>
      <p:pic>
        <p:nvPicPr>
          <p:cNvPr id="29702" name="Picture 6" descr="https://im1-tub-ru.yandex.net/i?id=deab832eba310cb42f489c31ba51cf28&amp;n=33&amp;h=200&amp;w=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2214554"/>
            <a:ext cx="1071570" cy="107157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857356" y="3429000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785918" y="335756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28728" y="164305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786710" y="171448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643834" y="542926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4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71604" y="1714488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786710" y="5500702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143504" y="5786454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4429132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643306" y="6072206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929586" y="1785926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643834" y="3929066"/>
            <a:ext cx="285752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571868" y="600076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28596" y="435769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572396" y="385762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072066" y="57150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704" name="AutoShape 8" descr="https://im3-tub-ru.yandex.net/i?id=7ba9bffb03049f2af86fcbd6e42fcc80&amp;n=33&amp;h=215&amp;w=2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6" name="Picture 10" descr="https://im0-tub-ru.yandex.net/i?id=69e2a51accbbb6a6a6ef6c13344a730b&amp;n=33&amp;h=215&amp;w=249"/>
          <p:cNvPicPr>
            <a:picLocks noChangeAspect="1" noChangeArrowheads="1"/>
          </p:cNvPicPr>
          <p:nvPr/>
        </p:nvPicPr>
        <p:blipFill>
          <a:blip r:embed="rId6" cstate="print"/>
          <a:srcRect l="6627" r="3011" b="12790"/>
          <a:stretch>
            <a:fillRect/>
          </a:stretch>
        </p:blipFill>
        <p:spPr bwMode="auto">
          <a:xfrm>
            <a:off x="6500826" y="1000108"/>
            <a:ext cx="1285884" cy="1071570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428596" y="928670"/>
            <a:ext cx="928694" cy="121444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214414" y="2214554"/>
            <a:ext cx="1071570" cy="107157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500826" y="1000108"/>
            <a:ext cx="1285884" cy="107157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71736" y="4929198"/>
            <a:ext cx="2357454" cy="107157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215206" y="2428868"/>
            <a:ext cx="1000132" cy="135732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12" name="Picture 16" descr="https://ds03.infourok.ru/uploads/ex/03f5/0005a944-86458677/hello_html_231d218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2428868"/>
            <a:ext cx="1000132" cy="1342557"/>
          </a:xfrm>
          <a:prstGeom prst="rect">
            <a:avLst/>
          </a:prstGeom>
          <a:noFill/>
        </p:spPr>
      </p:pic>
      <p:pic>
        <p:nvPicPr>
          <p:cNvPr id="29714" name="Picture 18" descr="https://im0-tub-ru.yandex.net/i?id=60a999d935ef751c9a52e585b96708c3&amp;n=33&amp;h=178&amp;w=1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4286256"/>
            <a:ext cx="1083609" cy="107157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7286644" y="4286256"/>
            <a:ext cx="1071570" cy="107157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16" name="Picture 20" descr="https://im1-tub-ru.yandex.net/i?id=f0d3193110010575189d5bdc928e80be&amp;n=33&amp;h=215&amp;w=3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3" y="3357562"/>
            <a:ext cx="1352004" cy="928694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214282" y="3357562"/>
            <a:ext cx="1357322" cy="92869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18" name="Picture 22" descr="https://im3-tub-ru.yandex.net/i?id=2e119bf6fad6c1c2c0f3e77fa37cf123&amp;n=33&amp;h=215&amp;w=22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4857760"/>
            <a:ext cx="1276579" cy="1214446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5643570" y="4857760"/>
            <a:ext cx="1285884" cy="121444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20" name="Picture 24" descr="http://ds2-lub.edu.yar.ru/images/razdeliteli/40608-1_1_w600_h24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36" y="4929198"/>
            <a:ext cx="2429470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3.rl0.ru/b25d3698c259071ff4c83eeee98102dc/c626x438/image.freepik.com/free-photo/no-translate-detected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142852"/>
            <a:ext cx="8786874" cy="628654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http://newtut.ru/photos/oformlenie-detsadov-algoritm-odevaniya-v-kartinkah-dlya-detskogo-sada-7102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newtut.ru/photos/oformlenie-detsadov-algoritm-odevaniya-v-kartinkah-dlya-detskogo-sada-7102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logo-raduga.ru/wp-content/uploads/2107.jpg"/>
          <p:cNvPicPr>
            <a:picLocks noChangeAspect="1" noChangeArrowheads="1"/>
          </p:cNvPicPr>
          <p:nvPr/>
        </p:nvPicPr>
        <p:blipFill>
          <a:blip r:embed="rId3" cstate="print"/>
          <a:srcRect t="8197"/>
          <a:stretch>
            <a:fillRect/>
          </a:stretch>
        </p:blipFill>
        <p:spPr bwMode="auto">
          <a:xfrm>
            <a:off x="1142976" y="1571612"/>
            <a:ext cx="6943304" cy="44291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2976" y="1571612"/>
            <a:ext cx="6929486" cy="442915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85786" y="500042"/>
            <a:ext cx="7215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Составь рассказ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по картинке о весне</a:t>
            </a:r>
          </a:p>
          <a:p>
            <a:endParaRPr lang="ru-RU" sz="28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03.rl0.ru/b25d3698c259071ff4c83eeee98102dc/c626x438/image.freepik.com/free-photo/no-translate-detected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2153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Цель:    </a:t>
            </a:r>
            <a:r>
              <a:rPr lang="ru-RU" dirty="0" smtClean="0">
                <a:solidFill>
                  <a:srgbClr val="008000"/>
                </a:solidFill>
                <a:latin typeface="Arial Black" pitchFamily="34" charset="0"/>
              </a:rPr>
              <a:t>Развитие </a:t>
            </a:r>
            <a:r>
              <a:rPr lang="ru-RU" dirty="0">
                <a:solidFill>
                  <a:srgbClr val="008000"/>
                </a:solidFill>
                <a:latin typeface="Arial Black" pitchFamily="34" charset="0"/>
              </a:rPr>
              <a:t>социального интеллекта в процессе осознания влияния явлений </a:t>
            </a:r>
            <a:r>
              <a:rPr lang="ru-RU" dirty="0" smtClean="0">
                <a:solidFill>
                  <a:srgbClr val="008000"/>
                </a:solidFill>
                <a:latin typeface="Arial Black" pitchFamily="34" charset="0"/>
              </a:rPr>
              <a:t>весенней  </a:t>
            </a:r>
            <a:r>
              <a:rPr lang="ru-RU" dirty="0">
                <a:solidFill>
                  <a:srgbClr val="008000"/>
                </a:solidFill>
                <a:latin typeface="Arial Black" pitchFamily="34" charset="0"/>
              </a:rPr>
              <a:t>природы на окружающую действительность</a:t>
            </a:r>
            <a:r>
              <a:rPr lang="ru-RU" dirty="0" smtClean="0">
                <a:solidFill>
                  <a:srgbClr val="008000"/>
                </a:solidFill>
                <a:latin typeface="Arial Black" pitchFamily="34" charset="0"/>
              </a:rPr>
              <a:t>.</a:t>
            </a:r>
          </a:p>
          <a:p>
            <a:endParaRPr lang="ru-RU" dirty="0">
              <a:solidFill>
                <a:srgbClr val="00800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Задачи: </a:t>
            </a:r>
            <a:r>
              <a:rPr lang="ru-RU" sz="2000" b="1" dirty="0" smtClean="0">
                <a:solidFill>
                  <a:srgbClr val="C00000"/>
                </a:solidFill>
                <a:latin typeface="Arial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Arial"/>
              </a:rPr>
            </a:br>
            <a:r>
              <a:rPr lang="ru-RU" dirty="0">
                <a:solidFill>
                  <a:srgbClr val="008000"/>
                </a:solidFill>
                <a:latin typeface="Arial Black" pitchFamily="34" charset="0"/>
              </a:rPr>
              <a:t>- Формировать целостное представление об весне как о времени года, расширять представления о явлениях живой и неживой природы.</a:t>
            </a:r>
            <a:br>
              <a:rPr lang="ru-RU" dirty="0">
                <a:solidFill>
                  <a:srgbClr val="0080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8000"/>
                </a:solidFill>
                <a:latin typeface="Arial Black" pitchFamily="34" charset="0"/>
              </a:rPr>
              <a:t> -  Способствовать расширению и систематизации и устанавливать связь  между признаками и явлениями весенней природы в исследовательской деятельности; </a:t>
            </a:r>
            <a:br>
              <a:rPr lang="ru-RU" dirty="0">
                <a:solidFill>
                  <a:srgbClr val="0080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8000"/>
                </a:solidFill>
                <a:latin typeface="Arial Black" pitchFamily="34" charset="0"/>
              </a:rPr>
              <a:t>- развивать  предпосылки экологической, трудовой деятельности в природе и  ответственное отношения к своим действиям,  и действиям других;</a:t>
            </a:r>
            <a:br>
              <a:rPr lang="ru-RU" dirty="0">
                <a:solidFill>
                  <a:srgbClr val="0080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8000"/>
                </a:solidFill>
                <a:latin typeface="Arial Black" pitchFamily="34" charset="0"/>
              </a:rPr>
              <a:t>- воспитывать чувство восхищения красотой и ответственное отношение к природе , как к основе экологических условий жизни. </a:t>
            </a:r>
            <a:r>
              <a:rPr lang="ru-RU" dirty="0" smtClean="0">
                <a:solidFill>
                  <a:srgbClr val="008000"/>
                </a:solidFill>
              </a:rPr>
              <a:t/>
            </a:r>
            <a:br>
              <a:rPr lang="ru-RU" dirty="0" smtClean="0">
                <a:solidFill>
                  <a:srgbClr val="008000"/>
                </a:solidFill>
              </a:rPr>
            </a:br>
            <a:r>
              <a:rPr lang="ru-RU" dirty="0">
                <a:solidFill>
                  <a:srgbClr val="008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008000"/>
                </a:solidFill>
                <a:latin typeface="Arial Black" pitchFamily="34" charset="0"/>
              </a:rPr>
            </a:br>
            <a:endParaRPr lang="ru-RU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786874" cy="628654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3.rl0.ru/b25d3698c259071ff4c83eeee98102dc/c626x438/image.freepik.com/free-photo/no-translate-detected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715436" cy="635798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00" y="28572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План мероприятий с детьми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642918"/>
            <a:ext cx="800105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1. Чтение художественной литературы по теме  "Весна пришла"</a:t>
            </a:r>
          </a:p>
          <a:p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Н. Некрасов «Дедушка </a:t>
            </a:r>
            <a:r>
              <a:rPr lang="ru-RU" sz="1400" dirty="0" err="1" smtClean="0">
                <a:solidFill>
                  <a:srgbClr val="008000"/>
                </a:solidFill>
                <a:latin typeface="Arial Black" pitchFamily="34" charset="0"/>
              </a:rPr>
              <a:t>Мазай</a:t>
            </a:r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 и зайцы».,И. Тютчев «Зима недаром злится», С. Маршак «Круглый год» Г. </a:t>
            </a:r>
            <a:r>
              <a:rPr lang="ru-RU" sz="1400" dirty="0" err="1" smtClean="0">
                <a:solidFill>
                  <a:srgbClr val="008000"/>
                </a:solidFill>
                <a:latin typeface="Arial Black" pitchFamily="34" charset="0"/>
              </a:rPr>
              <a:t>Скребицкий</a:t>
            </a:r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  «Апрель».  В. Бианки «Три весны».</a:t>
            </a:r>
          </a:p>
          <a:p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2. Изучение игр по теме "Весна": "Приметы весны", "Подберите действие", "назови ласково".</a:t>
            </a:r>
          </a:p>
          <a:p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3. Просмотр презентаций: " Весна идет", "Весна пришла", "Весна"</a:t>
            </a:r>
          </a:p>
          <a:p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4. Беседы:  о весне  «Опасные сосульки», «Ног не намочи – не становись в ручьи».</a:t>
            </a:r>
          </a:p>
          <a:p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5. Художественное творчество на тему "Весна пришла":  «Весна - Красна», «Весна в жизни зверей», «Здравствуй, гостья, Весна!»</a:t>
            </a:r>
          </a:p>
          <a:p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6.  Изготовление поделок аппликаций: "Весна идёт, весне дорогу",  лепка  - «Подарки весны–колокольчики» изготовление Скворечника из бросового материала</a:t>
            </a:r>
          </a:p>
          <a:p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7.Разучивание стихов и песен о весне." Весна", "Март", "Апрель", "Май", </a:t>
            </a:r>
          </a:p>
          <a:p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"К нам весна шагает", "Весенняя проталинка", "Салют весне"</a:t>
            </a:r>
          </a:p>
          <a:p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8.Прослушивание музыкальных произведений: "Март. Песня жаворонка", "Апрель. Подснежник" П.И. Чайковский; "Весна" А. </a:t>
            </a:r>
            <a:r>
              <a:rPr lang="ru-RU" sz="1400" dirty="0" err="1" smtClean="0">
                <a:solidFill>
                  <a:srgbClr val="008000"/>
                </a:solidFill>
                <a:latin typeface="Arial Black" pitchFamily="34" charset="0"/>
              </a:rPr>
              <a:t>Вивальди</a:t>
            </a:r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; Весною  С. </a:t>
            </a:r>
            <a:r>
              <a:rPr lang="ru-RU" sz="1400" dirty="0" err="1" smtClean="0">
                <a:solidFill>
                  <a:srgbClr val="008000"/>
                </a:solidFill>
                <a:latin typeface="Arial Black" pitchFamily="34" charset="0"/>
              </a:rPr>
              <a:t>Маркапара</a:t>
            </a:r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;  Весной Э. Грига; "Весенние воды"  С. </a:t>
            </a:r>
            <a:r>
              <a:rPr lang="ru-RU" sz="1400" dirty="0" err="1" smtClean="0">
                <a:solidFill>
                  <a:srgbClr val="008000"/>
                </a:solidFill>
                <a:latin typeface="Arial Black" pitchFamily="34" charset="0"/>
              </a:rPr>
              <a:t>Рохманинова</a:t>
            </a:r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.</a:t>
            </a:r>
          </a:p>
          <a:p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9. Рассматривание картин известных художников Виноградов "Весна идет" Куинджи "Ранняя весна", Саврасов А.К. "Грачи прилетели", </a:t>
            </a:r>
            <a:r>
              <a:rPr lang="ru-RU" sz="1400" dirty="0" err="1" smtClean="0">
                <a:solidFill>
                  <a:srgbClr val="008000"/>
                </a:solidFill>
                <a:latin typeface="Arial Black" pitchFamily="34" charset="0"/>
              </a:rPr>
              <a:t>Бебия</a:t>
            </a:r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 "Весна" Шишкин И.И.  "Лес Весной".</a:t>
            </a:r>
          </a:p>
          <a:p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10. Экспериментирование: "Откуда берется вода?", "Упрямый воздух"</a:t>
            </a:r>
          </a:p>
          <a:p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11. Экскурсии в природу "Дыхание весны", "Весенний парк", экскурсия в дом музей </a:t>
            </a:r>
            <a:r>
              <a:rPr lang="ru-RU" sz="1400" dirty="0" err="1" smtClean="0">
                <a:solidFill>
                  <a:srgbClr val="008000"/>
                </a:solidFill>
                <a:latin typeface="Arial Black" pitchFamily="34" charset="0"/>
              </a:rPr>
              <a:t>Г.Райшева</a:t>
            </a:r>
            <a:r>
              <a:rPr lang="ru-RU" sz="1400" dirty="0" smtClean="0">
                <a:solidFill>
                  <a:srgbClr val="008000"/>
                </a:solidFill>
                <a:latin typeface="Arial Black" pitchFamily="34" charset="0"/>
              </a:rPr>
              <a:t> выставка "Весна для всех"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03.rl0.ru/b25d3698c259071ff4c83eeee98102dc/c626x438/image.freepik.com/free-photo/no-translate-detected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642918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8000"/>
                </a:solidFill>
                <a:latin typeface="Arial Black" pitchFamily="34" charset="0"/>
              </a:rPr>
              <a:t>        </a:t>
            </a:r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Выберите на картинке время года, о котором идет речь?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786874" cy="628654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3.bp.blogspot.com/-O1ll9vRKlYw/Vf6wfY5WLNI/AAAAAAAAAhI/z8pwI-5S5kI/s1600/OPBXCCywAR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357298"/>
            <a:ext cx="5286412" cy="45720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85918" y="1285860"/>
            <a:ext cx="5357850" cy="464347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1285860"/>
            <a:ext cx="2633682" cy="235745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1285860"/>
            <a:ext cx="2633682" cy="235745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3643314"/>
            <a:ext cx="2633682" cy="22860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857356" y="3643314"/>
            <a:ext cx="2633682" cy="22860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03.rl0.ru/b25d3698c259071ff4c83eeee98102dc/c626x438/image.freepik.com/free-photo/no-translate-detected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s://ds02.infourok.ru/uploads/ex/00d0/0005b9a7-de949011/img1.jpg"/>
          <p:cNvPicPr>
            <a:picLocks noChangeAspect="1" noChangeArrowheads="1"/>
          </p:cNvPicPr>
          <p:nvPr/>
        </p:nvPicPr>
        <p:blipFill>
          <a:blip r:embed="rId3" cstate="print"/>
          <a:srcRect t="10801" b="13591"/>
          <a:stretch>
            <a:fillRect/>
          </a:stretch>
        </p:blipFill>
        <p:spPr bwMode="auto">
          <a:xfrm>
            <a:off x="1214414" y="2071678"/>
            <a:ext cx="7054836" cy="4000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Давай назовём месяцы весны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786874" cy="628654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071678"/>
            <a:ext cx="7072362" cy="400052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3.rl0.ru/b25d3698c259071ff4c83eeee98102dc/c626x438/image.freepik.com/free-photo/no-translate-detected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42860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Расскажи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о признаках весны.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786874" cy="628654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https://1.bp.blogspot.com/-YRyfiAQD9I0/VuwNEawwPmI/AAAAAAAADoU/CrYv0UjAE9EwGNHBjX6qwgsYU6f650rcA/s1600/%25D0%259F%25D1%2580%25D0%25B8%25D0%25BC%25D0%25B5%25D1%2582%25D1%258B%2B%25D0%25B2%25D0%25B5%25D1%2581%25D0%25BD%25D1%258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142984"/>
            <a:ext cx="6858048" cy="50720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1142984"/>
            <a:ext cx="6858048" cy="507209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3.rl0.ru/b25d3698c259071ff4c83eeee98102dc/c626x438/image.freepik.com/free-photo/no-translate-detected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3" cy="7000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0"/>
            <a:ext cx="9144064" cy="67151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500042"/>
            <a:ext cx="60722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Покажи стрелочками природные явления  которые бывают весной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42" name="Picture 2" descr="http://cdn-nus-1.pinme.ru/tumb/600/photo/6f/1f00/6f1f00443be9b9b9de356fe623c8e304.jpeg"/>
          <p:cNvPicPr>
            <a:picLocks noChangeAspect="1" noChangeArrowheads="1"/>
          </p:cNvPicPr>
          <p:nvPr/>
        </p:nvPicPr>
        <p:blipFill>
          <a:blip r:embed="rId3" cstate="print"/>
          <a:srcRect t="13235" b="43022"/>
          <a:stretch>
            <a:fillRect/>
          </a:stretch>
        </p:blipFill>
        <p:spPr bwMode="auto">
          <a:xfrm>
            <a:off x="357158" y="2285992"/>
            <a:ext cx="4286280" cy="2143139"/>
          </a:xfrm>
          <a:prstGeom prst="rect">
            <a:avLst/>
          </a:prstGeom>
          <a:noFill/>
        </p:spPr>
      </p:pic>
      <p:pic>
        <p:nvPicPr>
          <p:cNvPr id="8" name="Picture 2" descr="http://cdn-nus-1.pinme.ru/tumb/600/photo/6f/1f00/6f1f00443be9b9b9de356fe623c8e304.jpeg"/>
          <p:cNvPicPr>
            <a:picLocks noChangeAspect="1" noChangeArrowheads="1"/>
          </p:cNvPicPr>
          <p:nvPr/>
        </p:nvPicPr>
        <p:blipFill>
          <a:blip r:embed="rId3" cstate="print"/>
          <a:srcRect t="55652"/>
          <a:stretch>
            <a:fillRect/>
          </a:stretch>
        </p:blipFill>
        <p:spPr bwMode="auto">
          <a:xfrm>
            <a:off x="4643438" y="2285992"/>
            <a:ext cx="4214842" cy="21694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2285992"/>
            <a:ext cx="8501122" cy="21431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03.rl0.ru/b25d3698c259071ff4c83eeee98102dc/c626x438/image.freepik.com/free-photo/no-translate-detected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8786874" cy="650085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6" descr="D:\Рабочий стол\3121364_57474nothumb5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21"/>
          <a:stretch>
            <a:fillRect/>
          </a:stretch>
        </p:blipFill>
        <p:spPr bwMode="auto">
          <a:xfrm>
            <a:off x="571473" y="2571744"/>
            <a:ext cx="2357454" cy="32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dou-196.ucoz.ru/papki_rasklad/kartinki/1z.jpg"/>
          <p:cNvPicPr>
            <a:picLocks noChangeAspect="1" noChangeArrowheads="1"/>
          </p:cNvPicPr>
          <p:nvPr/>
        </p:nvPicPr>
        <p:blipFill>
          <a:blip r:embed="rId4" cstate="print"/>
          <a:srcRect l="66249" t="61708" r="1521" b="1266"/>
          <a:stretch>
            <a:fillRect/>
          </a:stretch>
        </p:blipFill>
        <p:spPr bwMode="auto">
          <a:xfrm>
            <a:off x="3428992" y="2571744"/>
            <a:ext cx="2359286" cy="3286148"/>
          </a:xfrm>
          <a:prstGeom prst="rect">
            <a:avLst/>
          </a:prstGeom>
          <a:noFill/>
        </p:spPr>
      </p:pic>
      <p:pic>
        <p:nvPicPr>
          <p:cNvPr id="19460" name="Picture 4" descr="http://www.v3toys.ru/kiwi-public-data/Kiwi_Img/07labgi0l1268184609.jpg"/>
          <p:cNvPicPr>
            <a:picLocks noChangeAspect="1" noChangeArrowheads="1"/>
          </p:cNvPicPr>
          <p:nvPr/>
        </p:nvPicPr>
        <p:blipFill>
          <a:blip r:embed="rId5" cstate="print"/>
          <a:srcRect l="51563" t="5073" r="1562" b="4021"/>
          <a:stretch>
            <a:fillRect/>
          </a:stretch>
        </p:blipFill>
        <p:spPr bwMode="auto">
          <a:xfrm>
            <a:off x="6143636" y="2571743"/>
            <a:ext cx="2500330" cy="33154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2571744"/>
            <a:ext cx="2357454" cy="32861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2571744"/>
            <a:ext cx="2357454" cy="32861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43636" y="2571744"/>
            <a:ext cx="2500330" cy="328614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642918"/>
            <a:ext cx="4500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Мы идем гулять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!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Выбери правильную одежду по сезону 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6072206"/>
            <a:ext cx="285752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6072206"/>
            <a:ext cx="285752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15206" y="6072206"/>
            <a:ext cx="285752" cy="2857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03.rl0.ru/b25d3698c259071ff4c83eeee98102dc/c626x438/image.freepik.com/free-photo/no-translate-detected_21286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500042"/>
            <a:ext cx="60722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Покажи  весеннее дерево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786874" cy="628654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1428736"/>
            <a:ext cx="6929486" cy="442915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http://xn------5cdcba9a8bhiqf4boq8n7b.xn--p1ai/74-1/094/9.jpg"/>
          <p:cNvPicPr>
            <a:picLocks noChangeAspect="1" noChangeArrowheads="1"/>
          </p:cNvPicPr>
          <p:nvPr/>
        </p:nvPicPr>
        <p:blipFill>
          <a:blip r:embed="rId3" cstate="print"/>
          <a:srcRect b="4348"/>
          <a:stretch>
            <a:fillRect/>
          </a:stretch>
        </p:blipFill>
        <p:spPr bwMode="auto">
          <a:xfrm>
            <a:off x="1071538" y="1428736"/>
            <a:ext cx="692948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210</Words>
  <Application>Microsoft Office PowerPoint</Application>
  <PresentationFormat>Экран (4:3)</PresentationFormat>
  <Paragraphs>211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</dc:creator>
  <cp:lastModifiedBy>ТАМ</cp:lastModifiedBy>
  <cp:revision>44</cp:revision>
  <dcterms:created xsi:type="dcterms:W3CDTF">2017-02-01T17:30:30Z</dcterms:created>
  <dcterms:modified xsi:type="dcterms:W3CDTF">2017-04-30T14:07:25Z</dcterms:modified>
</cp:coreProperties>
</file>